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1914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-tra.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e-tra.i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Careers in Banking, Finance &amp; Insurance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Opportunities • Stability • Growth • Digital Future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endParaRPr/>
          </a:p>
          <a:p>
            <a:pPr>
              <a:defRPr sz="2000">
                <a:solidFill>
                  <a:srgbClr val="282828"/>
                </a:solidFill>
              </a:defRPr>
            </a:pPr>
            <a:r>
              <a:t>Career Counselling Session for Students &amp; Parents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endParaRPr/>
          </a:p>
          <a:p>
            <a:pPr>
              <a:defRPr sz="2000">
                <a:solidFill>
                  <a:srgbClr val="282828"/>
                </a:solidFill>
              </a:defRPr>
            </a:pPr>
            <a:r>
              <a:t>Presented by BETRA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F4C42C-03F7-E044-CD9F-61341A7960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sp>
        <p:nvSpPr>
          <p:cNvPr id="7" name="TextBox 9">
            <a:extLst>
              <a:ext uri="{FF2B5EF4-FFF2-40B4-BE49-F238E27FC236}">
                <a16:creationId xmlns:a16="http://schemas.microsoft.com/office/drawing/2014/main" id="{7EB8A68C-D055-6BE0-A8B5-534C26D1BCC1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7A7EACE-B74F-DB0A-6879-2E3F5D1903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Careers in Finance &amp; Investment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• Financial Analyst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Investment Banker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Tax Consultant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Mutual Fund Advisor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Wealth Manager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12A52B-5C42-696E-6C71-4B2E9AA4FF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DCC3981-AD2D-F310-C118-7E0581ED7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862C487D-4154-633B-2ED9-09B0C444CC4A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Future Careers in BFSI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• AI in Banking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Cyber Security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Data Analytics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Fraud Detection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Blockchain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Digital Payments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5BBC93-FC91-7F43-10F1-A5B4886983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14C8A2-22FB-6AA7-6AF5-10F934600C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A8406FD1-C3E1-3711-F33A-C1FD4DCAF12C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Qualifications Required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After 12th: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B.Com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BBA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BA Economics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B.Sc Statistics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endParaRPr/>
          </a:p>
          <a:p>
            <a:pPr>
              <a:defRPr sz="2000">
                <a:solidFill>
                  <a:srgbClr val="282828"/>
                </a:solidFill>
              </a:defRPr>
            </a:pPr>
            <a:r>
              <a:t>Higher Qualifications: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MBA Finance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CA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CFA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CS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D905D5-82CC-A873-05F1-A7E7B367DB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0BC1C7C-C375-DAE0-D1AD-B8BEBAAC05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1AEEAF9D-828F-C1A2-87D1-9659F60D94B2}"/>
              </a:ext>
            </a:extLst>
          </p:cNvPr>
          <p:cNvSpPr txBox="1"/>
          <p:nvPr/>
        </p:nvSpPr>
        <p:spPr>
          <a:xfrm>
            <a:off x="1013878" y="5657671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Important Banking Exams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• IBPS Clerk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IBPS PO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SBI Clerk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SBI PO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RBI Grade B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NABARD Grade A/B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LIC AAO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897931-4334-A5B6-049E-89E378D57C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BF359C0-EBAA-EF5E-1769-5E8E26A6ED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C36FFA6E-E4B1-B167-9790-9A581AE4D337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Exam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Preliminary Exam: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English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Quantitative Aptitude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Reasoning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endParaRPr/>
          </a:p>
          <a:p>
            <a:pPr>
              <a:defRPr sz="2000">
                <a:solidFill>
                  <a:srgbClr val="282828"/>
                </a:solidFill>
              </a:defRPr>
            </a:pPr>
            <a:r>
              <a:t>Main Exam: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Banking Awareness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Current Affairs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Computer Knowledge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F10139-0907-36F8-5434-A52C891569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174D09E-67B7-EBA4-DFAE-D1F59C6357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A0CC0630-B011-C780-CE28-CDA290F47908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Skills Required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Technical Skills: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Computer Knowledge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MS Excel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Digital Banking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endParaRPr/>
          </a:p>
          <a:p>
            <a:pPr>
              <a:defRPr sz="2000">
                <a:solidFill>
                  <a:srgbClr val="282828"/>
                </a:solidFill>
              </a:defRPr>
            </a:pPr>
            <a:r>
              <a:t>Personal Skills: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Communication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Discipline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Time Management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BC1E46-BCC6-EBB9-C1F2-A97E19720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72F25F9-9801-F083-7BA9-9278E3A267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C7DBAC3B-B13B-28E3-E5BA-83430EDA9FA2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Salary &amp;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• Bank Clerk: ₹35k–45k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PO/Officer: ₹55k–75k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RBI Grade B: ₹1 lakh+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Insurance AO: ₹60k+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Financial Analyst: ₹5–12 lakh yearly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226F55-0D45-F7F4-59EF-84BE2A30C7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E74666-60C4-E9A5-806D-DD1B61C99C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12B21CEB-EF94-CDDE-3269-0F3F03ADC5C0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Opportunities in Smaller Cities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Nearly 48% of BFSI hiring is happening in Tier-II &amp; Tier-III cities.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endParaRPr/>
          </a:p>
          <a:p>
            <a:pPr>
              <a:defRPr sz="2000">
                <a:solidFill>
                  <a:srgbClr val="282828"/>
                </a:solidFill>
              </a:defRPr>
            </a:pPr>
            <a:r>
              <a:t>Advantages: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Regional language skills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Local banking expansion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Financial inclusion growth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E14F93-B3E6-8C24-4332-943800B394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1B8FF3E-439A-BA0C-98F4-3A3A7A5C7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33B64A52-4D75-A39B-23EA-FBA2B58D0EC9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Digital Banking Revolution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• UPI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Mobile Banking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AI Banking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Digital Lending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Online Investments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endParaRPr/>
          </a:p>
          <a:p>
            <a:pPr>
              <a:defRPr sz="2000">
                <a:solidFill>
                  <a:srgbClr val="282828"/>
                </a:solidFill>
              </a:defRPr>
            </a:pPr>
            <a:r>
              <a:t>Students must become digitally skilled.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A8D584-FE6C-5FE0-5E0C-B37A1DE74B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8FF530B-BABE-B512-FBA9-5C29D93EDE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C25ADEFF-50B8-E3CE-C696-F71AF9127F10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Guidance for Parents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Encourage: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Newspaper reading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Competitive preparation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Financial awareness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Communication skills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endParaRPr/>
          </a:p>
          <a:p>
            <a:pPr>
              <a:defRPr sz="2000">
                <a:solidFill>
                  <a:srgbClr val="282828"/>
                </a:solidFill>
              </a:defRPr>
            </a:pPr>
            <a:r>
              <a:t>Avoid excessive pressure and comparison.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80E47AE-BA3E-A901-9082-5973A217B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E4535B1-298A-8257-A06F-5FE990C41C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CEE67049-DE77-1CC7-5315-39BE7CB4A0A1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Why This Session?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- Which career offers stability?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- Government or private sector?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- Which field has future growth?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- What exams should students prepare for?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- What is the future after AI &amp; digitalisation?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C988B3-D8F6-5B77-F21E-3F9999AC38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834EB2B-6A6D-4414-3249-83C667385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216DDDBB-59EF-BEC3-C6F9-FFA0B18C3710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Preparation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Daily Routine: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Aptitude practice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English improvement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Reasoning practice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Current affairs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Mock tests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endParaRPr/>
          </a:p>
          <a:p>
            <a:pPr>
              <a:defRPr sz="2000">
                <a:solidFill>
                  <a:srgbClr val="282828"/>
                </a:solidFill>
              </a:defRPr>
            </a:pPr>
            <a:r>
              <a:t>Consistency is the key.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789322-D55F-A421-3C7F-634E2FC192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5C1DFA2-4C80-661C-33C4-F65A1CE22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887CDE38-8FE5-E8E0-23AA-094552ED8DF2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Motivational Message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“Your background does not decide your future.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Your preparation does.”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6CA802-3C09-EC50-8292-DB4338E9DD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EA73FAB-89BC-B9B4-4D90-3E696AA96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64688FF0-5E34-8084-9947-DD61A68E91FD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Careers in Banking, Finance &amp; Insurance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endParaRPr/>
          </a:p>
          <a:p>
            <a:pPr>
              <a:defRPr sz="2000">
                <a:solidFill>
                  <a:srgbClr val="282828"/>
                </a:solidFill>
              </a:defRPr>
            </a:pPr>
            <a:r>
              <a:t>Learn Finance • Build Careers • Strengthen Society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endParaRPr/>
          </a:p>
          <a:p>
            <a:pPr>
              <a:defRPr sz="2000">
                <a:solidFill>
                  <a:srgbClr val="282828"/>
                </a:solidFill>
              </a:defRPr>
            </a:pPr>
            <a:r>
              <a:t>Presented by BETRA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3CCC99-2F73-B20D-D948-F516D24935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D39E598-1437-452C-8E8C-A603DB214C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EB44D074-7024-5FA6-A366-ED6808D04E31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 &amp;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IBEF – BFSI sector employment projections</a:t>
            </a:r>
          </a:p>
          <a:p>
            <a:r>
              <a:t>• RBI Careers</a:t>
            </a:r>
          </a:p>
          <a:p>
            <a:r>
              <a:t>• NABARD Careers</a:t>
            </a:r>
          </a:p>
          <a:p>
            <a:r>
              <a:t>• SBI Careers</a:t>
            </a:r>
          </a:p>
          <a:p>
            <a:r>
              <a:t>• India Today Education Reports</a:t>
            </a:r>
          </a:p>
          <a:p>
            <a:r>
              <a:t>• Economic Times BFSI Reports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7FFAFB-FC1D-C9A3-54B4-D4458FC6E9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630B4AE-5837-609E-C993-748169E56F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FDEE699B-C019-846D-AB52-4ABABAFEA4B7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India’s Economy is Changing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• Digital Banking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UPI Payments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Insurance Growth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FinTech Revolution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AI &amp; Digital Finance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endParaRPr/>
          </a:p>
          <a:p>
            <a:pPr>
              <a:defRPr sz="2000">
                <a:solidFill>
                  <a:srgbClr val="282828"/>
                </a:solidFill>
              </a:defRPr>
            </a:pPr>
            <a:r>
              <a:t>India’s BFSI sector is expected to create nearly 2.5 lakh jobs by 2030.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57FC54-01F7-87EA-8D3E-6141C6655A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BF1739C-198A-EF11-D54D-3BF3D095D7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D505EDFC-8F25-E327-61BC-1DFD8E39B46F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What is BFSI?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B = Banking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F = Financial Services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S = Services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I = Insurance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endParaRPr/>
          </a:p>
          <a:p>
            <a:pPr>
              <a:defRPr sz="2000">
                <a:solidFill>
                  <a:srgbClr val="282828"/>
                </a:solidFill>
              </a:defRPr>
            </a:pPr>
            <a:r>
              <a:t>Includes banks, RBI, insurance, stock markets, mutual funds and fintech.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4F2948-E57C-6AD5-86FA-6BD523845D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8E57C9A-2849-81C6-F500-3DEDCD906D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388FC387-CEC5-FB34-F4D9-88F733629381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Why BFSI Careers Matter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• Stable employment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Social respect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Nationwide opportunities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Good salary growth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Promotions &amp; career progression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64D624-4103-EA22-25B2-8DC2BDB8E6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07ED460-5D35-FEE0-1FF1-8ED7BAA57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F818EA1C-6CFA-5ED0-B34D-96C3D3EC0D01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Careers in Public Sector Banks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• Clerk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Probationary Officer (PO)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Agriculture Officer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IT Officer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Credit Officer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Branch Manager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FA55B8-DC32-B517-1223-6D2D011A7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3D168C8-0CCE-7D9E-AA74-9C191DFD42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32C6E43D-CC0D-11BD-1B93-7E526376D820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Careers in Private Banks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• Relationship Manager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Wealth Manager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Digital Banking Executive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Operations Executive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Sales Manager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75249DB-7DF2-66D6-8D13-3CB7621D04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F9C3D7-8428-BAE2-9BBC-966D2AF821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4730A364-3CA6-5E47-9300-B859B2C98245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RBI &amp; Regulatory Careers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• RBI Grade B Officer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NABARD Officer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Research Officer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Economist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Financial Regulator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5A7E28-473E-CA24-C623-622233A9DE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14C69BB-6633-F53E-2482-5ACEC4C98B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85DEA6FA-3477-417B-708E-5AF5C729F5F4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t>Insurance Sector Careers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• Administrative Officer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Development Officer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Claims Officer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Risk Manager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Actuary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2263AF-D30D-356D-7478-0F3B34A27F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516"/>
            <a:ext cx="1527047" cy="695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F23F792-7DE3-0DF2-56A0-21DB4ED89C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920" y="183515"/>
            <a:ext cx="1527047" cy="695789"/>
          </a:xfrm>
          <a:prstGeom prst="rect">
            <a:avLst/>
          </a:prstGeom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2931AF8C-8888-0A9A-61E4-D2E99286154D}"/>
              </a:ext>
            </a:extLst>
          </p:cNvPr>
          <p:cNvSpPr txBox="1"/>
          <p:nvPr/>
        </p:nvSpPr>
        <p:spPr>
          <a:xfrm>
            <a:off x="1013878" y="5416826"/>
            <a:ext cx="7116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Address:- Plot no.1, </a:t>
            </a:r>
            <a:r>
              <a:rPr lang="en-US" b="1" dirty="0" err="1"/>
              <a:t>Satyamnagar</a:t>
            </a:r>
            <a:r>
              <a:rPr lang="en-US" b="1" dirty="0"/>
              <a:t>, </a:t>
            </a:r>
            <a:r>
              <a:rPr lang="en-US" b="1" dirty="0" err="1"/>
              <a:t>Cidco</a:t>
            </a:r>
            <a:r>
              <a:rPr lang="en-US" b="1" dirty="0"/>
              <a:t> N5, </a:t>
            </a:r>
            <a:r>
              <a:rPr lang="en-US" b="1" dirty="0" err="1"/>
              <a:t>Chh.Sambhajinagar</a:t>
            </a:r>
            <a:r>
              <a:rPr lang="en-US" b="1" dirty="0"/>
              <a:t>, 431001.</a:t>
            </a:r>
          </a:p>
          <a:p>
            <a:pPr algn="ctr"/>
            <a:r>
              <a:rPr lang="en-US" b="1" dirty="0"/>
              <a:t>Email ID:- </a:t>
            </a:r>
            <a:r>
              <a:rPr lang="en-US" b="1" dirty="0">
                <a:hlinkClick r:id="rId3"/>
              </a:rPr>
              <a:t>info@be-tra.in</a:t>
            </a:r>
            <a:endParaRPr lang="en-US" b="1" dirty="0"/>
          </a:p>
          <a:p>
            <a:pPr algn="ctr"/>
            <a:r>
              <a:rPr lang="en-US" b="1" dirty="0"/>
              <a:t>Website:- </a:t>
            </a:r>
            <a:r>
              <a:rPr lang="en-US" b="1" dirty="0">
                <a:hlinkClick r:id="rId4"/>
              </a:rPr>
              <a:t>www.be-tra.in</a:t>
            </a:r>
            <a:r>
              <a:rPr lang="en-US" b="1" dirty="0"/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1357</Words>
  <Application>Microsoft Office PowerPoint</Application>
  <PresentationFormat>On-screen Show (4:3)</PresentationFormat>
  <Paragraphs>234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Careers in Banking, Finance &amp; Insurance</vt:lpstr>
      <vt:lpstr>Why This Session?</vt:lpstr>
      <vt:lpstr>India’s Economy is Changing</vt:lpstr>
      <vt:lpstr>What is BFSI?</vt:lpstr>
      <vt:lpstr>Why BFSI Careers Matter</vt:lpstr>
      <vt:lpstr>Careers in Public Sector Banks</vt:lpstr>
      <vt:lpstr>Careers in Private Banks</vt:lpstr>
      <vt:lpstr>RBI &amp; Regulatory Careers</vt:lpstr>
      <vt:lpstr>Insurance Sector Careers</vt:lpstr>
      <vt:lpstr>Careers in Finance &amp; Investment</vt:lpstr>
      <vt:lpstr>Future Careers in BFSI</vt:lpstr>
      <vt:lpstr>Qualifications Required</vt:lpstr>
      <vt:lpstr>Important Banking Exams</vt:lpstr>
      <vt:lpstr>Exam Pattern</vt:lpstr>
      <vt:lpstr>Skills Required</vt:lpstr>
      <vt:lpstr>Salary &amp; Growth</vt:lpstr>
      <vt:lpstr>Opportunities in Smaller Cities</vt:lpstr>
      <vt:lpstr>Digital Banking Revolution</vt:lpstr>
      <vt:lpstr>Guidance for Parents</vt:lpstr>
      <vt:lpstr>Preparation Strategy</vt:lpstr>
      <vt:lpstr>Motivational Message</vt:lpstr>
      <vt:lpstr>Thank You</vt:lpstr>
      <vt:lpstr>References &amp; Sources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aibea Aurangabad 2</cp:lastModifiedBy>
  <cp:revision>3</cp:revision>
  <dcterms:created xsi:type="dcterms:W3CDTF">2013-01-27T09:14:16Z</dcterms:created>
  <dcterms:modified xsi:type="dcterms:W3CDTF">2026-05-14T11:42:44Z</dcterms:modified>
  <cp:category/>
</cp:coreProperties>
</file>